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media/image7.jpg" ContentType="image/jpg"/>
  <Override PartName="/ppt/media/image8.jpg" ContentType="image/jpg"/>
  <Override PartName="/ppt/media/image9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326" r:id="rId5"/>
    <p:sldId id="324" r:id="rId6"/>
    <p:sldId id="320" r:id="rId7"/>
    <p:sldId id="327" r:id="rId8"/>
    <p:sldId id="328" r:id="rId9"/>
    <p:sldId id="329" r:id="rId10"/>
    <p:sldId id="330" r:id="rId11"/>
    <p:sldId id="325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Objects="1" showGuides="1">
      <p:cViewPr varScale="1">
        <p:scale>
          <a:sx n="116" d="100"/>
          <a:sy n="116" d="100"/>
        </p:scale>
        <p:origin x="330" y="102"/>
      </p:cViewPr>
      <p:guideLst>
        <p:guide orient="horz" pos="219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E0951-4D3B-4EDE-AE7C-95A03A0FAC93}" type="datetimeFigureOut">
              <a:rPr lang="zh-CN" altLang="en-US" smtClean="0"/>
              <a:t>2021-01-03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B80F-A656-4DB3-B456-BF18636764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718112" y="1744547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Product introduction</a:t>
            </a:r>
            <a:endParaRPr lang="zh-CN" altLang="en-US" sz="3200" b="1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42189" y="150296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accent2"/>
                </a:solidFill>
              </a:defRPr>
            </a:lvl1pPr>
          </a:lstStyle>
          <a:p>
            <a:endParaRPr lang="zh-CN" altLang="en-US" sz="3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18086" y="2087743"/>
            <a:ext cx="494937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共享陪护床</a:t>
            </a:r>
          </a:p>
          <a:p>
            <a:r>
              <a:rPr lang="zh-CN" altLang="en-US" sz="7200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产品介绍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60980" y="251460"/>
            <a:ext cx="865378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珠海伊陪智能科技有限公司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612622"/>
            <a:ext cx="261257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79429" y="6236538"/>
            <a:ext cx="261257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" y="1795354"/>
            <a:ext cx="6483325" cy="405207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4038" y="2514748"/>
            <a:ext cx="7324824" cy="38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2081" y="480286"/>
            <a:ext cx="3063189" cy="31529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sz="2001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细节设计，保证应用及质量</a:t>
            </a:r>
          </a:p>
        </p:txBody>
      </p:sp>
      <p:sp>
        <p:nvSpPr>
          <p:cNvPr id="7" name="object 7"/>
          <p:cNvSpPr/>
          <p:nvPr/>
        </p:nvSpPr>
        <p:spPr>
          <a:xfrm>
            <a:off x="3445194" y="3024936"/>
            <a:ext cx="167759" cy="16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70594" y="3037635"/>
            <a:ext cx="116961" cy="116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01613" y="3096117"/>
            <a:ext cx="1127469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084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375" y="1923915"/>
            <a:ext cx="2031857" cy="189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658" y="3842205"/>
            <a:ext cx="2872967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243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柜体两侧设计挂钩，方便悬挂毛巾等物品</a:t>
            </a:r>
            <a:endParaRPr sz="1243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45194" y="5658721"/>
            <a:ext cx="167759" cy="16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70594" y="5671419"/>
            <a:ext cx="116961" cy="116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01613" y="5729901"/>
            <a:ext cx="1127469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084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2064" y="4679621"/>
            <a:ext cx="1752477" cy="1650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864" y="6297406"/>
            <a:ext cx="3190260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243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底部后排有定向静音轮，方便搬运，轻松自如</a:t>
            </a:r>
            <a:endParaRPr sz="1243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16935" y="3115806"/>
            <a:ext cx="167759" cy="16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42335" y="3128504"/>
            <a:ext cx="116961" cy="1169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28685" y="3186985"/>
            <a:ext cx="1127469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084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81418" y="3505691"/>
            <a:ext cx="167759" cy="16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06818" y="3518389"/>
            <a:ext cx="116961" cy="1169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93168" y="3576871"/>
            <a:ext cx="1127469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084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31197" y="3078182"/>
            <a:ext cx="2256863" cy="58236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243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抽屉为三节静音阻尼滑轨链接</a:t>
            </a:r>
            <a:endParaRPr sz="1243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spcBef>
                <a:spcPts val="15"/>
              </a:spcBef>
            </a:pPr>
            <a:endParaRPr sz="1243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661540"/>
            <a:r>
              <a:rPr sz="1243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上滑门设计，不占空间</a:t>
            </a:r>
            <a:endParaRPr sz="1243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35888" y="6443446"/>
            <a:ext cx="2555288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243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底部有防滑垫片，床柜不易发生移动</a:t>
            </a:r>
            <a:endParaRPr sz="1243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03741" y="5931776"/>
            <a:ext cx="197406" cy="197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29135" y="5944477"/>
            <a:ext cx="146614" cy="1466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11380" y="6579430"/>
            <a:ext cx="1413187" cy="0"/>
          </a:xfrm>
          <a:custGeom>
            <a:avLst/>
            <a:gdLst/>
            <a:ahLst/>
            <a:cxnLst/>
            <a:rect l="l" t="t" r="r" b="b"/>
            <a:pathLst>
              <a:path w="2330450">
                <a:moveTo>
                  <a:pt x="0" y="0"/>
                </a:moveTo>
                <a:lnTo>
                  <a:pt x="2330306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10345" y="6028388"/>
            <a:ext cx="0" cy="53524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882653"/>
                </a:moveTo>
                <a:lnTo>
                  <a:pt x="0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20200" y="6037075"/>
            <a:ext cx="2582804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  <a:tabLst>
                <a:tab pos="1134784" algn="l"/>
              </a:tabLst>
            </a:pPr>
            <a:r>
              <a:rPr sz="1243" u="heavy" dirty="0">
                <a:uFill>
                  <a:solidFill>
                    <a:srgbClr val="53585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	</a:t>
            </a:r>
            <a:r>
              <a:rPr sz="1243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1mm</a:t>
            </a:r>
            <a:r>
              <a:rPr sz="1243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厚的冷轧钢管</a:t>
            </a:r>
          </a:p>
        </p:txBody>
      </p:sp>
      <p:sp>
        <p:nvSpPr>
          <p:cNvPr id="30" name="object 30"/>
          <p:cNvSpPr/>
          <p:nvPr/>
        </p:nvSpPr>
        <p:spPr>
          <a:xfrm>
            <a:off x="9436894" y="5692726"/>
            <a:ext cx="167759" cy="16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62288" y="5705424"/>
            <a:ext cx="116963" cy="116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527076" y="5772370"/>
            <a:ext cx="0" cy="427037"/>
          </a:xfrm>
          <a:custGeom>
            <a:avLst/>
            <a:gdLst/>
            <a:ahLst/>
            <a:cxnLst/>
            <a:rect l="l" t="t" r="r" b="b"/>
            <a:pathLst>
              <a:path h="704215">
                <a:moveTo>
                  <a:pt x="0" y="704167"/>
                </a:moveTo>
                <a:lnTo>
                  <a:pt x="0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40138" y="4711089"/>
            <a:ext cx="167759" cy="16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65537" y="4723787"/>
            <a:ext cx="116963" cy="1169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11533" y="4367233"/>
            <a:ext cx="1127469" cy="0"/>
          </a:xfrm>
          <a:custGeom>
            <a:avLst/>
            <a:gdLst/>
            <a:ahLst/>
            <a:cxnLst/>
            <a:rect l="l" t="t" r="r" b="b"/>
            <a:pathLst>
              <a:path w="1859280">
                <a:moveTo>
                  <a:pt x="0" y="0"/>
                </a:moveTo>
                <a:lnTo>
                  <a:pt x="1859084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24015" y="4354963"/>
            <a:ext cx="0" cy="427037"/>
          </a:xfrm>
          <a:custGeom>
            <a:avLst/>
            <a:gdLst/>
            <a:ahLst/>
            <a:cxnLst/>
            <a:rect l="l" t="t" r="r" b="b"/>
            <a:pathLst>
              <a:path h="704215">
                <a:moveTo>
                  <a:pt x="0" y="704167"/>
                </a:moveTo>
                <a:lnTo>
                  <a:pt x="0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94823" y="4233801"/>
            <a:ext cx="1652986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243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45mm</a:t>
            </a:r>
            <a:r>
              <a:rPr sz="1243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厚的高密度海绵</a:t>
            </a:r>
          </a:p>
        </p:txBody>
      </p:sp>
      <p:sp>
        <p:nvSpPr>
          <p:cNvPr id="38" name="object 38"/>
          <p:cNvSpPr/>
          <p:nvPr/>
        </p:nvSpPr>
        <p:spPr>
          <a:xfrm>
            <a:off x="4883575" y="2052421"/>
            <a:ext cx="1127469" cy="0"/>
          </a:xfrm>
          <a:custGeom>
            <a:avLst/>
            <a:gdLst/>
            <a:ahLst/>
            <a:cxnLst/>
            <a:rect l="l" t="t" r="r" b="b"/>
            <a:pathLst>
              <a:path w="1859279">
                <a:moveTo>
                  <a:pt x="0" y="0"/>
                </a:moveTo>
                <a:lnTo>
                  <a:pt x="1859084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09760" y="2805391"/>
            <a:ext cx="167759" cy="16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35160" y="2818089"/>
            <a:ext cx="116961" cy="116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93640" y="2059714"/>
            <a:ext cx="0" cy="816722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1346566"/>
                </a:moveTo>
                <a:lnTo>
                  <a:pt x="0" y="0"/>
                </a:lnTo>
              </a:path>
            </a:pathLst>
          </a:custGeom>
          <a:ln w="20941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12104" y="1947961"/>
            <a:ext cx="2414355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243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加固塑胶立板，最大称重</a:t>
            </a:r>
            <a:r>
              <a:rPr sz="1243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150KG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26447" y="927073"/>
            <a:ext cx="68926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•</a:t>
            </a:r>
            <a:endParaRPr sz="1182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6447" y="1212804"/>
            <a:ext cx="68926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•</a:t>
            </a:r>
            <a:endParaRPr sz="1182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5577" y="899355"/>
            <a:ext cx="3876060" cy="589566"/>
          </a:xfrm>
          <a:prstGeom prst="rect">
            <a:avLst/>
          </a:prstGeom>
        </p:spPr>
        <p:txBody>
          <a:bodyPr vert="horz" wrap="square" lIns="0" tIns="52369" rIns="0" bIns="0" rtlCol="0">
            <a:spAutoFit/>
          </a:bodyPr>
          <a:lstStyle/>
          <a:p>
            <a:pPr marL="7701">
              <a:spcBef>
                <a:spcPts val="412"/>
              </a:spcBef>
            </a:pPr>
            <a:r>
              <a:rPr sz="1577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更轻便，整体重量降至</a:t>
            </a:r>
            <a:r>
              <a:rPr sz="1577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41.5KG</a:t>
            </a:r>
          </a:p>
          <a:p>
            <a:pPr marL="7701">
              <a:spcBef>
                <a:spcPts val="358"/>
              </a:spcBef>
            </a:pPr>
            <a:r>
              <a:rPr sz="1577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无需复杂操作，可自由拆卸，随时更换配件</a:t>
            </a:r>
            <a:endParaRPr sz="1577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2170" y="-134793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8243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8000" y="24133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b="1"/>
              <a:t>伊陪共享智能陪护床以微信小程序为技术支撑，小程序涵盖扫码、代缴代开、医院定位等服务功能。</a:t>
            </a:r>
            <a:endParaRPr kumimoji="1" lang="en-US" altLang="zh-CN" b="1"/>
          </a:p>
          <a:p>
            <a:endParaRPr kumimoji="1" lang="en-US" altLang="zh-CN" b="1"/>
          </a:p>
          <a:p>
            <a:r>
              <a:rPr kumimoji="1" lang="zh-CN" altLang="en-US" b="1"/>
              <a:t>患者家属在医院过夜时，只需使用微信扫一扫，付款开锁，就可从床头柜中拉出折叠床，既方便照料亲人，也便于自己休息。</a:t>
            </a:r>
            <a:endParaRPr kumimoji="1" lang="en-US" altLang="zh-CN" b="1"/>
          </a:p>
          <a:p>
            <a:endParaRPr kumimoji="1" lang="en-US" altLang="zh-CN" b="1"/>
          </a:p>
          <a:p>
            <a:r>
              <a:rPr kumimoji="1" lang="zh-CN" altLang="en-US" b="1"/>
              <a:t>早上起来，微信扫一扫即可扫码还床，恢复床头柜的使用功能。</a:t>
            </a:r>
            <a:endParaRPr kumimoji="1" lang="en-US" altLang="zh-CN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079776" y="9763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/>
              <a:t>产品使用方法</a:t>
            </a:r>
          </a:p>
        </p:txBody>
      </p:sp>
      <p:sp>
        <p:nvSpPr>
          <p:cNvPr id="8" name="矩形 7"/>
          <p:cNvSpPr/>
          <p:nvPr/>
        </p:nvSpPr>
        <p:spPr>
          <a:xfrm>
            <a:off x="1487488" y="1412776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  <a:endParaRPr lang="zh-CN" altLang="en-US" sz="9600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0" name="矩形: 圆角 4"/>
          <p:cNvSpPr/>
          <p:nvPr/>
        </p:nvSpPr>
        <p:spPr>
          <a:xfrm>
            <a:off x="0" y="4619129"/>
            <a:ext cx="348342" cy="130166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066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6237312"/>
            <a:ext cx="261257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76"/>
          <p:cNvSpPr txBox="1"/>
          <p:nvPr/>
        </p:nvSpPr>
        <p:spPr>
          <a:xfrm>
            <a:off x="843902" y="1135649"/>
            <a:ext cx="4436074" cy="1176569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THANKS</a:t>
            </a:r>
            <a:endParaRPr lang="zh-CN" altLang="en-US" sz="166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91749" y="2492896"/>
            <a:ext cx="434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伊陪智能科技有限公司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r"/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给你家人般的陪伴</a:t>
            </a:r>
            <a:endParaRPr lang="zh-CN" sz="2000" b="1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579429" y="620688"/>
            <a:ext cx="261257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484784"/>
            <a:ext cx="5753100" cy="381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0465" y="6052198"/>
            <a:ext cx="321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</a:rPr>
              <a:t>400-090-1339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D9EB0A-7D2F-44D6-8C52-6D760D8BD4BE}"/>
              </a:ext>
            </a:extLst>
          </p:cNvPr>
          <p:cNvSpPr txBox="1"/>
          <p:nvPr/>
        </p:nvSpPr>
        <p:spPr>
          <a:xfrm>
            <a:off x="3195583" y="4365104"/>
            <a:ext cx="204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联系电话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18082061208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8DB0A43-CCB7-42D4-84B9-31189F32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996952"/>
            <a:ext cx="2612571" cy="2850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53"/>
          <a:stretch>
            <a:fillRect/>
          </a:stretch>
        </p:blipFill>
        <p:spPr>
          <a:xfrm>
            <a:off x="0" y="-213995"/>
            <a:ext cx="12192000" cy="728599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82245"/>
            <a:ext cx="2927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2465538" y="714152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01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2465538" y="269706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02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8438" y="1168494"/>
            <a:ext cx="1402080" cy="4603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公司简介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88436" y="3030157"/>
            <a:ext cx="14157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市场环境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2605" y="2534846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" name="菱形 1"/>
          <p:cNvSpPr/>
          <p:nvPr/>
        </p:nvSpPr>
        <p:spPr>
          <a:xfrm>
            <a:off x="2465538" y="478802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03</a:t>
            </a:r>
            <a:endParaRPr lang="en-US" b="1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88589" y="5013845"/>
            <a:ext cx="14157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产品优势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503712" y="1124744"/>
            <a:ext cx="4032448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03712" y="50340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一、公司简介</a:t>
            </a:r>
          </a:p>
        </p:txBody>
      </p:sp>
      <p:sp>
        <p:nvSpPr>
          <p:cNvPr id="15" name="文本框 9"/>
          <p:cNvSpPr txBox="1"/>
          <p:nvPr/>
        </p:nvSpPr>
        <p:spPr>
          <a:xfrm>
            <a:off x="706755" y="1492885"/>
            <a:ext cx="6181333" cy="16158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chemeClr val="tx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    珠</a:t>
            </a:r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海伊陪智能科技有限公司于</a:t>
            </a:r>
            <a:r>
              <a:rPr lang="en-US" altLang="zh-CN" sz="2200" b="1" dirty="0">
                <a:solidFill>
                  <a:schemeClr val="tx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2019</a:t>
            </a:r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年在广东珠海横琴国家自贸区成立，是一家专业研发、生产、销售共享陪护床的科技公司。</a:t>
            </a:r>
            <a:endParaRPr sz="2200" b="1" dirty="0">
              <a:solidFill>
                <a:schemeClr val="tx2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10"/>
          <p:cNvSpPr txBox="1"/>
          <p:nvPr/>
        </p:nvSpPr>
        <p:spPr>
          <a:xfrm>
            <a:off x="706755" y="3283585"/>
            <a:ext cx="6181333" cy="16158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    公</a:t>
            </a:r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司秉持“资源共享—绿色经济”之理念，  以微信小程序平台为基础，提供共享陪护床销售</a:t>
            </a:r>
            <a:r>
              <a:rPr lang="zh-CN" altLang="en-US" sz="22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以及租</a:t>
            </a:r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赁服务，为医疗生态圈延伸价值服务体系。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08980" y="6128320"/>
            <a:ext cx="629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</a:t>
            </a:r>
            <a:r>
              <a:rPr lang="zh-CN" altLang="en-US" sz="2000" b="1" i="1" dirty="0"/>
              <a:t>公司地址:珠海横琴新区香江路</a:t>
            </a:r>
            <a:r>
              <a:rPr lang="en-US" altLang="zh-CN" sz="2000" b="1" i="1" dirty="0"/>
              <a:t>2202</a:t>
            </a:r>
            <a:r>
              <a:rPr lang="zh-CN" altLang="en-US" sz="2000" b="1" i="1" dirty="0"/>
              <a:t>号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086965"/>
            <a:ext cx="3672408" cy="5403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1287" y="404664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二、市场环境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8057" y="1124744"/>
            <a:ext cx="4032448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3472" y="119675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  <a:endParaRPr lang="zh-CN" altLang="en-US" sz="9600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552" y="2276872"/>
            <a:ext cx="8208912" cy="326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/>
              <a:t>1</a:t>
            </a:r>
            <a:r>
              <a:rPr kumimoji="1" lang="zh-CN" altLang="en-US" sz="2000" b="1"/>
              <a:t>、市场空间广阔：</a:t>
            </a:r>
            <a:r>
              <a:rPr lang="zh-CN" altLang="en-US" sz="2000" b="1"/>
              <a:t>近年来，国家高度重视医疗卫生事业发展。在医疗卫生机构方面，多年来我国医疗卫生机构总体上呈稳中有增。</a:t>
            </a:r>
            <a:r>
              <a:rPr lang="en-US" altLang="zh-CN" sz="2000" b="1"/>
              <a:t>2018</a:t>
            </a:r>
            <a:r>
              <a:rPr lang="zh-CN" altLang="en-US" sz="2000" b="1"/>
              <a:t>年全国医疗卫生机构数量已经突破</a:t>
            </a:r>
            <a:r>
              <a:rPr lang="en-US" altLang="zh-CN" sz="2000" b="1"/>
              <a:t>100</a:t>
            </a:r>
            <a:r>
              <a:rPr lang="zh-CN" altLang="en-US" sz="2000" b="1"/>
              <a:t>万大关，其中三级医院有</a:t>
            </a:r>
            <a:r>
              <a:rPr lang="en-US" altLang="zh-CN" sz="2000" b="1"/>
              <a:t>1192</a:t>
            </a:r>
            <a:r>
              <a:rPr lang="zh-CN" altLang="en-US" sz="2000" b="1"/>
              <a:t>家</a:t>
            </a:r>
            <a:endParaRPr lang="en-US" altLang="zh-CN" sz="2000" b="1"/>
          </a:p>
          <a:p>
            <a:pPr>
              <a:lnSpc>
                <a:spcPct val="150000"/>
              </a:lnSpc>
            </a:pPr>
            <a:endParaRPr lang="en-US" altLang="zh-CN" sz="2000" b="1"/>
          </a:p>
          <a:p>
            <a:pPr>
              <a:lnSpc>
                <a:spcPct val="150000"/>
              </a:lnSpc>
            </a:pPr>
            <a:r>
              <a:rPr kumimoji="1" lang="en-US" altLang="zh-CN" sz="2000" b="1"/>
              <a:t>2</a:t>
            </a:r>
            <a:r>
              <a:rPr kumimoji="1" lang="zh-CN" altLang="en-US" sz="2000" b="1"/>
              <a:t>、共享经济盛行：共享产业从早期的共享车、共享充电宝等逐渐向其他领域发展，尤其在医疗领域显现出极大的潜能，智能陪护床顺应共享经济大势。</a:t>
            </a:r>
            <a:endParaRPr kumimoji="1" lang="zh-CN" altLang="en-US" sz="2000" b="1" dirty="0"/>
          </a:p>
        </p:txBody>
      </p:sp>
      <p:sp>
        <p:nvSpPr>
          <p:cNvPr id="6" name="矩形: 圆角 4"/>
          <p:cNvSpPr/>
          <p:nvPr/>
        </p:nvSpPr>
        <p:spPr>
          <a:xfrm>
            <a:off x="0" y="4619129"/>
            <a:ext cx="348342" cy="130166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50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0" y="4619129"/>
            <a:ext cx="348342" cy="130166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8057" y="1124744"/>
            <a:ext cx="4032448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9816" y="46502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二、市场环境</a:t>
            </a:r>
          </a:p>
        </p:txBody>
      </p:sp>
      <p:sp>
        <p:nvSpPr>
          <p:cNvPr id="8" name="矩形 7"/>
          <p:cNvSpPr/>
          <p:nvPr/>
        </p:nvSpPr>
        <p:spPr>
          <a:xfrm>
            <a:off x="1339058" y="2080622"/>
            <a:ext cx="10013526" cy="157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3.  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现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下医院没有足够且系统的陪护床设施储备，医院无法满足病人家属的陪护需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求。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4.  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上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述情况导致很多病人家属只能在走道等地方过夜，严重影响病人及家属的就医体验，也影响到医院的整体环境和公共形象。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1951" y="829889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89040"/>
            <a:ext cx="3824085" cy="2549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97" y="3789040"/>
            <a:ext cx="3834932" cy="25566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0" y="4619129"/>
            <a:ext cx="348342" cy="130166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8057" y="1124744"/>
            <a:ext cx="4032448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38645" y="40249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三、产品优势</a:t>
            </a:r>
          </a:p>
        </p:txBody>
      </p:sp>
      <p:sp>
        <p:nvSpPr>
          <p:cNvPr id="8" name="矩形 7"/>
          <p:cNvSpPr/>
          <p:nvPr/>
        </p:nvSpPr>
        <p:spPr>
          <a:xfrm>
            <a:off x="1339058" y="2080622"/>
            <a:ext cx="10013526" cy="280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、在互联网+医疗健康的国家战略思想下，积极响应政府提出的“最多跑一趟”项目，共享陪护床是创新的项目，属于医院智能化管理的一部分，对加强医院管理</a:t>
            </a:r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，减少医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护</a:t>
            </a:r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人员工作量，减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轻医院经济负担起到积极作用。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、共享陪护床是一个租赁服务项目，属于便民惠民服务，旨在方便群众，解决患者家属对陪护床的需求，避免了陪护床或行军床乱摆乱放的现象。提高了病房的整洁度、美观度，和病患及家属的满意度，体现了医院的人文关怀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2170" y="694878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</a:p>
        </p:txBody>
      </p:sp>
      <p:pic>
        <p:nvPicPr>
          <p:cNvPr id="11" name="图片 10" descr="814e332e1ccf4e6ec78e57b02ae0b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4441240"/>
            <a:ext cx="4295800" cy="24167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639" y="2286417"/>
            <a:ext cx="8629282" cy="4526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1665" y="972568"/>
            <a:ext cx="7895364" cy="218759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66348" marR="3081" indent="-159031">
              <a:lnSpc>
                <a:spcPct val="118900"/>
              </a:lnSpc>
              <a:spcBef>
                <a:spcPts val="55"/>
              </a:spcBef>
              <a:buFont typeface="Arial"/>
              <a:buChar char="•"/>
              <a:tabLst>
                <a:tab pos="166348" algn="l"/>
                <a:tab pos="166733" algn="l"/>
              </a:tabLst>
            </a:pPr>
            <a:r>
              <a:rPr lang="zh-CN" altLang="en-US" sz="1577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伊陪</a:t>
            </a:r>
            <a:r>
              <a:rPr sz="1577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共享陪护床秉承环保、耐用、安静的设计理念，专为陪护人员提供人性化的休</a:t>
            </a:r>
            <a:r>
              <a:rPr sz="1577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 息而设计。让陪护人员可以在照顾病人的同时，能有个好的睡眠。</a:t>
            </a:r>
          </a:p>
          <a:p>
            <a:pPr>
              <a:spcBef>
                <a:spcPts val="36"/>
              </a:spcBef>
              <a:buFont typeface="Arial"/>
              <a:buChar char="•"/>
            </a:pP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66348" marR="3081" indent="-159031">
              <a:lnSpc>
                <a:spcPct val="118900"/>
              </a:lnSpc>
              <a:buFont typeface="Arial"/>
              <a:buChar char="•"/>
              <a:tabLst>
                <a:tab pos="166348" algn="l"/>
                <a:tab pos="166733" algn="l"/>
              </a:tabLst>
            </a:pPr>
            <a:r>
              <a:rPr sz="1577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共享陪护床整合了微信小程序、后台管理系统、智能物联锁、塑胶床头柜和环保高密度 海绵床体，适合各种临床陪护环境。</a:t>
            </a:r>
          </a:p>
          <a:p>
            <a:pPr>
              <a:spcBef>
                <a:spcPts val="36"/>
              </a:spcBef>
              <a:buFont typeface="Arial"/>
              <a:buChar char="•"/>
            </a:pP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66348" marR="3081" indent="-159031">
              <a:lnSpc>
                <a:spcPct val="118900"/>
              </a:lnSpc>
              <a:buFont typeface="Arial"/>
              <a:buChar char="•"/>
              <a:tabLst>
                <a:tab pos="166348" algn="l"/>
                <a:tab pos="166733" algn="l"/>
              </a:tabLst>
            </a:pPr>
            <a:r>
              <a:rPr sz="1577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帮助医院解决因陪护人员无处可睡，以及传统陪护床管理流程繁杂，摆放管理难，陪护 床质量良莠不齐的问题。实现信息化管理，限制时段使用，床柜定位。避免杂乱拥堵。</a:t>
            </a:r>
          </a:p>
        </p:txBody>
      </p:sp>
      <p:sp>
        <p:nvSpPr>
          <p:cNvPr id="8" name="矩形 7"/>
          <p:cNvSpPr/>
          <p:nvPr/>
        </p:nvSpPr>
        <p:spPr>
          <a:xfrm>
            <a:off x="4367808" y="722691"/>
            <a:ext cx="4032448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066" y="4898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四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、产品设计理念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8909" y="188640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1056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3592" y="606384"/>
            <a:ext cx="4333132" cy="26867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sz="1698" spc="182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防滑台面，人性化与临床应用完美结合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27648" y="1412776"/>
            <a:ext cx="6283099" cy="236210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79825" indent="-172509">
              <a:spcBef>
                <a:spcPts val="82"/>
              </a:spcBef>
              <a:buChar char="•"/>
              <a:tabLst>
                <a:tab pos="179440" algn="l"/>
                <a:tab pos="180210" algn="l"/>
              </a:tabLst>
            </a:pPr>
            <a:r>
              <a:rPr sz="1698" spc="182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640mm*530mm</a:t>
            </a:r>
            <a:r>
              <a:rPr sz="1698" spc="182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的超大台面，采用先进工艺，能有效防刮防滑</a:t>
            </a:r>
          </a:p>
          <a:p>
            <a:pPr>
              <a:spcBef>
                <a:spcPts val="6"/>
              </a:spcBef>
              <a:buFont typeface="Arial"/>
              <a:buChar char="•"/>
            </a:pPr>
            <a:endParaRPr sz="1698" spc="182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79440" indent="-159031">
              <a:buFont typeface="Arial"/>
              <a:buChar char="•"/>
              <a:tabLst>
                <a:tab pos="179440" algn="l"/>
                <a:tab pos="179825" algn="l"/>
              </a:tabLst>
            </a:pPr>
            <a:r>
              <a:rPr sz="1698" spc="182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台面使用医用级塑胶材料，易清理，耐受医疗消毒剂，防止交叉感染</a:t>
            </a:r>
            <a:endParaRPr sz="1698" spc="182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spcBef>
                <a:spcPts val="3"/>
              </a:spcBef>
              <a:buFont typeface="Arial"/>
              <a:buChar char="•"/>
            </a:pPr>
            <a:endParaRPr sz="1698" spc="182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79440" indent="-159031">
              <a:spcBef>
                <a:spcPts val="3"/>
              </a:spcBef>
              <a:buFont typeface="Arial"/>
              <a:buChar char="•"/>
              <a:tabLst>
                <a:tab pos="179440" algn="l"/>
                <a:tab pos="179825" algn="l"/>
              </a:tabLst>
            </a:pPr>
            <a:r>
              <a:rPr sz="1698" spc="182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四周</a:t>
            </a:r>
            <a:r>
              <a:rPr sz="1698" spc="182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</a:t>
            </a:r>
            <a:r>
              <a:rPr sz="1698" spc="182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角圆润设计，避免磕碰受伤</a:t>
            </a:r>
            <a:endParaRPr sz="1698" spc="182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spcBef>
                <a:spcPts val="3"/>
              </a:spcBef>
              <a:buFont typeface="Arial"/>
              <a:buChar char="•"/>
            </a:pPr>
            <a:endParaRPr sz="1698" spc="182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79440" indent="-159031">
              <a:buFont typeface="Arial"/>
              <a:buChar char="•"/>
              <a:tabLst>
                <a:tab pos="179440" algn="l"/>
                <a:tab pos="179825" algn="l"/>
              </a:tabLst>
            </a:pPr>
            <a:r>
              <a:rPr sz="1698" spc="182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轻巧凹形台面，防止物品跌落</a:t>
            </a:r>
            <a:endParaRPr sz="1698" spc="182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339" y="260648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2084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1504" y="1079165"/>
            <a:ext cx="3063189" cy="31529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sz="2001" spc="-3" dirty="0">
                <a:latin typeface="宋体"/>
                <a:cs typeface="宋体"/>
              </a:rPr>
              <a:t>西皮海绵床体，让陪护温暖</a:t>
            </a:r>
            <a:endParaRPr sz="2001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68965" y="0"/>
            <a:ext cx="7022607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 txBox="1"/>
          <p:nvPr/>
        </p:nvSpPr>
        <p:spPr>
          <a:xfrm>
            <a:off x="666372" y="1883017"/>
            <a:ext cx="4836411" cy="247348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66348" indent="-159031">
              <a:spcBef>
                <a:spcPts val="82"/>
              </a:spcBef>
              <a:buFont typeface="Arial"/>
              <a:buChar char="•"/>
              <a:tabLst>
                <a:tab pos="166348" algn="l"/>
                <a:tab pos="166733" algn="l"/>
                <a:tab pos="2175612" algn="l"/>
                <a:tab pos="3338120" algn="l"/>
              </a:tabLst>
            </a:pP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床体尺寸：宽</a:t>
            </a: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550mm</a:t>
            </a:r>
            <a:r>
              <a:rPr lang="en-US" altLang="zh-CN" sz="145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</a:t>
            </a: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⻓</a:t>
            </a: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1900mm</a:t>
            </a:r>
            <a:r>
              <a:rPr lang="en-US" altLang="zh-CN" sz="145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</a:t>
            </a: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展开高度</a:t>
            </a: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270mm</a:t>
            </a:r>
          </a:p>
          <a:p>
            <a:pPr>
              <a:spcBef>
                <a:spcPts val="27"/>
              </a:spcBef>
              <a:buFont typeface="Arial"/>
              <a:buChar char="•"/>
            </a:pP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166348" indent="-159031">
              <a:buFont typeface="Arial"/>
              <a:buChar char="•"/>
              <a:tabLst>
                <a:tab pos="166348" algn="l"/>
                <a:tab pos="166733" algn="l"/>
              </a:tabLst>
            </a:pP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产品通过多达</a:t>
            </a: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10000</a:t>
            </a: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次的床结构耐久性测试</a:t>
            </a:r>
          </a:p>
          <a:p>
            <a:pPr>
              <a:spcBef>
                <a:spcPts val="6"/>
              </a:spcBef>
              <a:buFont typeface="Arial"/>
              <a:buChar char="•"/>
            </a:pP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66348" indent="-159031">
              <a:buFont typeface="Arial"/>
              <a:buChar char="•"/>
              <a:tabLst>
                <a:tab pos="166348" algn="l"/>
                <a:tab pos="166733" algn="l"/>
              </a:tabLst>
            </a:pPr>
            <a:r>
              <a:rPr sz="1455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脚架采用冷轧钢管，经过防氧化、防静电处理</a:t>
            </a: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spcBef>
                <a:spcPts val="3"/>
              </a:spcBef>
              <a:buFont typeface="Arial"/>
              <a:buChar char="•"/>
            </a:pP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66348" indent="-159031">
              <a:buFont typeface="Arial"/>
              <a:buChar char="•"/>
              <a:tabLst>
                <a:tab pos="166348" algn="l"/>
                <a:tab pos="166733" algn="l"/>
              </a:tabLst>
            </a:pPr>
            <a:r>
              <a:rPr sz="1455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脚垫、弹簧采用防噪音结构，带黑色定向胶轮</a:t>
            </a: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spcBef>
                <a:spcPts val="6"/>
              </a:spcBef>
              <a:buFont typeface="Arial"/>
              <a:buChar char="•"/>
            </a:pP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66348" indent="-159031">
              <a:buFont typeface="Arial"/>
              <a:buChar char="•"/>
              <a:tabLst>
                <a:tab pos="166348" algn="l"/>
                <a:tab pos="166733" algn="l"/>
              </a:tabLst>
            </a:pPr>
            <a:r>
              <a:rPr sz="1455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环保西</a:t>
            </a:r>
            <a:r>
              <a:rPr sz="145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⽪、⾼</a:t>
            </a:r>
            <a:r>
              <a:rPr sz="1455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密度海绵、实心夹板、软硬适中</a:t>
            </a: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spcBef>
                <a:spcPts val="6"/>
              </a:spcBef>
              <a:buFont typeface="Arial"/>
              <a:buChar char="•"/>
            </a:pP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66348" indent="-159031">
              <a:buFont typeface="Arial"/>
              <a:buChar char="•"/>
              <a:tabLst>
                <a:tab pos="166348" algn="l"/>
                <a:tab pos="166733" algn="l"/>
              </a:tabLst>
            </a:pPr>
            <a:r>
              <a:rPr sz="1455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床垫颜色可选择</a:t>
            </a:r>
            <a:endParaRPr sz="1455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680687" y="404664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55516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A4F4F"/>
      </a:accent1>
      <a:accent2>
        <a:srgbClr val="DB686D"/>
      </a:accent2>
      <a:accent3>
        <a:srgbClr val="4A4F4F"/>
      </a:accent3>
      <a:accent4>
        <a:srgbClr val="91969B"/>
      </a:accent4>
      <a:accent5>
        <a:srgbClr val="4A4F4F"/>
      </a:accent5>
      <a:accent6>
        <a:srgbClr val="91969B"/>
      </a:accent6>
      <a:hlink>
        <a:srgbClr val="4A4F4F"/>
      </a:hlink>
      <a:folHlink>
        <a:srgbClr val="BFBFBF"/>
      </a:folHlink>
    </a:clrScheme>
    <a:fontScheme name="0eefizj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4A4F4F"/>
    </a:accent1>
    <a:accent2>
      <a:srgbClr val="DB686D"/>
    </a:accent2>
    <a:accent3>
      <a:srgbClr val="4A4F4F"/>
    </a:accent3>
    <a:accent4>
      <a:srgbClr val="91969B"/>
    </a:accent4>
    <a:accent5>
      <a:srgbClr val="4A4F4F"/>
    </a:accent5>
    <a:accent6>
      <a:srgbClr val="91969B"/>
    </a:accent6>
    <a:hlink>
      <a:srgbClr val="4A4F4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659</Words>
  <Application>Microsoft Office PowerPoint</Application>
  <PresentationFormat>宽屏</PresentationFormat>
  <Paragraphs>86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黑体</vt:lpstr>
      <vt:lpstr>宋体</vt:lpstr>
      <vt:lpstr>Microsoft YaHei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防滑台面，人性化与临床应用完美结合</vt:lpstr>
      <vt:lpstr>西皮海绵床体，让陪护温暖</vt:lpstr>
      <vt:lpstr>细节设计，保证应用及质量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My</dc:creator>
  <cp:lastModifiedBy>Honeyhua</cp:lastModifiedBy>
  <cp:revision>90</cp:revision>
  <dcterms:created xsi:type="dcterms:W3CDTF">2018-02-23T06:12:00Z</dcterms:created>
  <dcterms:modified xsi:type="dcterms:W3CDTF">2021-01-03T13:35:56Z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